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80" r:id="rId3"/>
    <p:sldId id="281" r:id="rId4"/>
    <p:sldId id="259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68" r:id="rId14"/>
    <p:sldId id="290" r:id="rId15"/>
    <p:sldId id="291" r:id="rId16"/>
    <p:sldId id="292" r:id="rId17"/>
    <p:sldId id="293" r:id="rId18"/>
    <p:sldId id="294" r:id="rId19"/>
    <p:sldId id="279" r:id="rId20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22"/>
    </p:embeddedFont>
    <p:embeddedFont>
      <p:font typeface="Audiowide" panose="02000503000000020004" pitchFamily="2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entury Gothic" panose="020B0502020202020204" pitchFamily="34" charset="0"/>
      <p:regular r:id="rId28"/>
      <p:bold r:id="rId29"/>
      <p:italic r:id="rId30"/>
      <p:boldItalic r:id="rId31"/>
    </p:embeddedFont>
    <p:embeddedFont>
      <p:font typeface="EB Garamond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jBbqmMvv/+X7MEbRWA2+nk6dDi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19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2e7c3472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2e7c3472f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82e7c3472f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2e7c3472f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2e7c3472f_0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g82e7c3472f_0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 descr="Tag=AccentColor&#10;Flavor=Light&#10;Target=Fill"/>
          <p:cNvSpPr/>
          <p:nvPr/>
        </p:nvSpPr>
        <p:spPr>
          <a:xfrm flipH="1">
            <a:off x="1969639" y="181596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BionicTigers10464@gmail.com" TargetMode="External"/><Relationship Id="rId2" Type="http://schemas.openxmlformats.org/officeDocument/2006/relationships/hyperlink" Target="http://lovelandrobotics.weebly.com/team1046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lang="en-US" sz="6000" b="1"/>
              <a:t>Outreach Awards</a:t>
            </a:r>
            <a:endParaRPr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3943349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/>
              <a:t>The Bionic Tigers - FTC 10464</a:t>
            </a:r>
            <a:endParaRPr/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CA15-66A5-8D47-BB62-0CF1E1962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ym typeface="Audiowide"/>
              </a:rPr>
              <a:t>Team is an ambassador for FIRST programs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8E9FB-1B47-F747-9620-A2735345CC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817914"/>
            <a:ext cx="3566104" cy="4460965"/>
          </a:xfrm>
        </p:spPr>
        <p:txBody>
          <a:bodyPr/>
          <a:lstStyle/>
          <a:p>
            <a:r>
              <a:rPr lang="en-US" dirty="0">
                <a:sym typeface="Audiowide"/>
              </a:rPr>
              <a:t>Quantity of Outreach</a:t>
            </a:r>
          </a:p>
          <a:p>
            <a:pPr lvl="1"/>
            <a:r>
              <a:rPr lang="en-US" dirty="0">
                <a:sym typeface="Audiowide"/>
              </a:rPr>
              <a:t>Hours</a:t>
            </a:r>
          </a:p>
          <a:p>
            <a:pPr lvl="1"/>
            <a:r>
              <a:rPr lang="en-US" dirty="0">
                <a:sym typeface="Audiowide"/>
              </a:rPr>
              <a:t>Demos</a:t>
            </a:r>
          </a:p>
          <a:p>
            <a:pPr lvl="2"/>
            <a:r>
              <a:rPr lang="en-US" dirty="0">
                <a:sym typeface="Audiowide"/>
              </a:rPr>
              <a:t>Library</a:t>
            </a:r>
          </a:p>
          <a:p>
            <a:pPr lvl="2"/>
            <a:r>
              <a:rPr lang="en-US" dirty="0">
                <a:sym typeface="Audiowide"/>
              </a:rPr>
              <a:t>Younger schools</a:t>
            </a:r>
          </a:p>
          <a:p>
            <a:pPr lvl="2"/>
            <a:r>
              <a:rPr lang="en-US" dirty="0">
                <a:sym typeface="Audiowide"/>
              </a:rPr>
              <a:t>Museums</a:t>
            </a:r>
          </a:p>
          <a:p>
            <a:r>
              <a:rPr lang="en-US" dirty="0">
                <a:sym typeface="Audiowide"/>
              </a:rPr>
              <a:t>Quality of Outreach</a:t>
            </a:r>
          </a:p>
          <a:p>
            <a:pPr lvl="1"/>
            <a:r>
              <a:rPr lang="en-US" dirty="0">
                <a:sym typeface="Audiowide"/>
              </a:rPr>
              <a:t>Have a purpose</a:t>
            </a:r>
          </a:p>
          <a:p>
            <a:pPr lvl="1"/>
            <a:r>
              <a:rPr lang="en-US" dirty="0">
                <a:sym typeface="Audiowide"/>
              </a:rPr>
              <a:t>Have variety</a:t>
            </a:r>
          </a:p>
          <a:p>
            <a:pPr lvl="1"/>
            <a:r>
              <a:rPr lang="en-US" dirty="0">
                <a:sym typeface="Audiowide"/>
              </a:rPr>
              <a:t>Show passion for it in presentation</a:t>
            </a:r>
          </a:p>
        </p:txBody>
      </p:sp>
      <p:pic>
        <p:nvPicPr>
          <p:cNvPr id="4" name="Google Shape;178;g82e7c3472f_0_56">
            <a:extLst>
              <a:ext uri="{FF2B5EF4-FFF2-40B4-BE49-F238E27FC236}">
                <a16:creationId xmlns:a16="http://schemas.microsoft.com/office/drawing/2014/main" id="{54ED324D-1244-DC4A-96C8-6FC5DD9CD72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75103" y="1714031"/>
            <a:ext cx="1907006" cy="2905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5" name="Google Shape;179;g82e7c3472f_0_56">
            <a:extLst>
              <a:ext uri="{FF2B5EF4-FFF2-40B4-BE49-F238E27FC236}">
                <a16:creationId xmlns:a16="http://schemas.microsoft.com/office/drawing/2014/main" id="{DEF711CB-6A14-FE4B-884B-CACD7F1BC9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2016" y="1432106"/>
            <a:ext cx="2254590" cy="16909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6" name="Google Shape;180;g82e7c3472f_0_56">
            <a:extLst>
              <a:ext uri="{FF2B5EF4-FFF2-40B4-BE49-F238E27FC236}">
                <a16:creationId xmlns:a16="http://schemas.microsoft.com/office/drawing/2014/main" id="{85ADE5E1-9B95-454D-A92E-211E9BDC898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2028" y="3917382"/>
            <a:ext cx="2254575" cy="169093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1051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3E5A17D-FD1C-D54B-83A4-2996495F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1A044-95F5-DC46-AB6F-97C8FF9C9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0762" y="1249680"/>
            <a:ext cx="4682257" cy="5029199"/>
          </a:xfrm>
        </p:spPr>
        <p:txBody>
          <a:bodyPr/>
          <a:lstStyle/>
          <a:p>
            <a:r>
              <a:rPr lang="en-US" dirty="0">
                <a:sym typeface="Audiowide"/>
              </a:rPr>
              <a:t>Teams can clearly show the successful recruitment of new teams, mentors, coaches and volunteers who were not already active within the STEM community.</a:t>
            </a:r>
          </a:p>
          <a:p>
            <a:pPr lvl="0"/>
            <a:r>
              <a:rPr lang="en-US" dirty="0">
                <a:sym typeface="Audiowide"/>
              </a:rPr>
              <a:t>Grow your team</a:t>
            </a:r>
          </a:p>
          <a:p>
            <a:pPr lvl="0"/>
            <a:r>
              <a:rPr lang="en-US" dirty="0">
                <a:sym typeface="Audiowide"/>
              </a:rPr>
              <a:t>Leaving a legacy</a:t>
            </a:r>
          </a:p>
          <a:p>
            <a:pPr lvl="0"/>
            <a:r>
              <a:rPr lang="en-US" dirty="0">
                <a:sym typeface="Audiowide"/>
              </a:rPr>
              <a:t>FLL mentoring</a:t>
            </a:r>
          </a:p>
          <a:p>
            <a:pPr lvl="0"/>
            <a:r>
              <a:rPr lang="en-US" dirty="0">
                <a:sym typeface="Audiowide"/>
              </a:rPr>
              <a:t>Growing our program (From 2 teams to 10+ and adding Boosters)</a:t>
            </a:r>
          </a:p>
          <a:p>
            <a:endParaRPr lang="en-US" dirty="0"/>
          </a:p>
        </p:txBody>
      </p:sp>
      <p:pic>
        <p:nvPicPr>
          <p:cNvPr id="4" name="Google Shape;199;g82e7c3472f_0_94">
            <a:extLst>
              <a:ext uri="{FF2B5EF4-FFF2-40B4-BE49-F238E27FC236}">
                <a16:creationId xmlns:a16="http://schemas.microsoft.com/office/drawing/2014/main" id="{13ED4F0A-644A-8B43-8411-9E44A711B2B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5650" y="3719498"/>
            <a:ext cx="1503625" cy="200479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5" name="Google Shape;200;g82e7c3472f_0_94">
            <a:extLst>
              <a:ext uri="{FF2B5EF4-FFF2-40B4-BE49-F238E27FC236}">
                <a16:creationId xmlns:a16="http://schemas.microsoft.com/office/drawing/2014/main" id="{CC9BA1F9-3069-2D42-87F4-641234100F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35888" y="3059313"/>
            <a:ext cx="2004875" cy="20048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6" name="Google Shape;201;g82e7c3472f_0_94">
            <a:extLst>
              <a:ext uri="{FF2B5EF4-FFF2-40B4-BE49-F238E27FC236}">
                <a16:creationId xmlns:a16="http://schemas.microsoft.com/office/drawing/2014/main" id="{5D7C9041-0522-5545-8596-29E2496C454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5650" y="1509025"/>
            <a:ext cx="1503637" cy="20048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9049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A6E920C-93D6-A04F-974D-E2160378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2F8E5-1E8D-D849-B77E-E7E3302F0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4476206" cy="5029199"/>
          </a:xfrm>
        </p:spPr>
        <p:txBody>
          <a:bodyPr/>
          <a:lstStyle/>
          <a:p>
            <a:r>
              <a:rPr lang="en-US" dirty="0">
                <a:sym typeface="Audiowide"/>
              </a:rPr>
              <a:t>Team can explain the individual contributions of each team member, and how these apply to the overall success of the Team.</a:t>
            </a:r>
          </a:p>
          <a:p>
            <a:pPr lvl="1"/>
            <a:r>
              <a:rPr lang="en-US" dirty="0">
                <a:sym typeface="Audiowide"/>
              </a:rPr>
              <a:t>Presentations</a:t>
            </a:r>
          </a:p>
          <a:p>
            <a:pPr lvl="2"/>
            <a:r>
              <a:rPr lang="en-US" dirty="0">
                <a:sym typeface="Audiowide"/>
              </a:rPr>
              <a:t>Prepare to answer any question</a:t>
            </a:r>
          </a:p>
          <a:p>
            <a:pPr lvl="2"/>
            <a:r>
              <a:rPr lang="en-US" dirty="0">
                <a:sym typeface="Audiowide"/>
              </a:rPr>
              <a:t>Be memorable</a:t>
            </a:r>
          </a:p>
          <a:p>
            <a:pPr lvl="1"/>
            <a:r>
              <a:rPr lang="en-US" dirty="0">
                <a:sym typeface="Audiowide"/>
              </a:rPr>
              <a:t>Having clear team structure</a:t>
            </a:r>
          </a:p>
          <a:p>
            <a:pPr lvl="1"/>
            <a:r>
              <a:rPr lang="en-US" dirty="0">
                <a:sym typeface="Audiowide"/>
              </a:rPr>
              <a:t>Take pictures of each team member  working for the notebook</a:t>
            </a:r>
          </a:p>
          <a:p>
            <a:pPr lvl="1"/>
            <a:r>
              <a:rPr lang="en-US" dirty="0">
                <a:sym typeface="Audiowide"/>
              </a:rPr>
              <a:t>Sign pages in notebook</a:t>
            </a:r>
          </a:p>
          <a:p>
            <a:endParaRPr lang="en-US" dirty="0"/>
          </a:p>
        </p:txBody>
      </p:sp>
      <p:pic>
        <p:nvPicPr>
          <p:cNvPr id="4" name="Google Shape;209;g82e7c3472f_0_88">
            <a:extLst>
              <a:ext uri="{FF2B5EF4-FFF2-40B4-BE49-F238E27FC236}">
                <a16:creationId xmlns:a16="http://schemas.microsoft.com/office/drawing/2014/main" id="{1450EDB6-A07F-214B-9C21-569E9F8BDA6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6911"/>
          <a:stretch/>
        </p:blipFill>
        <p:spPr>
          <a:xfrm>
            <a:off x="4672442" y="1921079"/>
            <a:ext cx="4542302" cy="244409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325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3CAF7-43F3-C041-90C5-D24DFAA9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Connect Award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05F9DD-B22D-2A47-8D4E-BD22C29E19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F962D-29FE-1947-B236-CA97A2B9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Definition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CBFF-EB5B-F04B-BB06-0901D6FF5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641566"/>
            <a:ext cx="2612570" cy="3278777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ym typeface="Audiowide"/>
              </a:rPr>
              <a:t>Gracious Professionalism</a:t>
            </a:r>
          </a:p>
          <a:p>
            <a:r>
              <a:rPr lang="en-US" dirty="0">
                <a:sym typeface="Audiowide"/>
              </a:rPr>
              <a:t>Engineering Notebook</a:t>
            </a:r>
          </a:p>
          <a:p>
            <a:r>
              <a:rPr lang="en-US" b="1" dirty="0">
                <a:sym typeface="Audiowide"/>
              </a:rPr>
              <a:t>Documentation</a:t>
            </a:r>
          </a:p>
          <a:p>
            <a:r>
              <a:rPr lang="en-US" b="1" dirty="0">
                <a:sym typeface="Audiowide"/>
              </a:rPr>
              <a:t>Professionals in community</a:t>
            </a:r>
          </a:p>
          <a:p>
            <a:r>
              <a:rPr lang="en-US" dirty="0">
                <a:sym typeface="Audiowide"/>
              </a:rPr>
              <a:t>Contribution</a:t>
            </a:r>
          </a:p>
          <a:p>
            <a:r>
              <a:rPr lang="en-US" dirty="0">
                <a:sym typeface="Audiowide"/>
              </a:rPr>
              <a:t>Presentation</a:t>
            </a:r>
          </a:p>
          <a:p>
            <a:endParaRPr lang="en-US" dirty="0"/>
          </a:p>
        </p:txBody>
      </p:sp>
      <p:pic>
        <p:nvPicPr>
          <p:cNvPr id="11" name="Google Shape;231;g82e7c3472f_0_123">
            <a:extLst>
              <a:ext uri="{FF2B5EF4-FFF2-40B4-BE49-F238E27FC236}">
                <a16:creationId xmlns:a16="http://schemas.microsoft.com/office/drawing/2014/main" id="{FF9BC8CB-C93F-B740-88F0-8A7BAE311E5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243" t="891" r="832"/>
          <a:stretch/>
        </p:blipFill>
        <p:spPr>
          <a:xfrm>
            <a:off x="2522101" y="1044900"/>
            <a:ext cx="6482173" cy="50375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136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B2F1AA-FED8-C648-81A7-27CD84D29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13B9D-EF12-E747-A01E-6525D4DCE2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Team provides clear examples of developing in person or virtual connections with individuals in the engineering, science, or technology community</a:t>
            </a:r>
          </a:p>
          <a:p>
            <a:pPr lvl="0"/>
            <a:r>
              <a:rPr lang="en-US" b="1" u="sng" dirty="0">
                <a:sym typeface="Audiowide"/>
              </a:rPr>
              <a:t>Relevant Quality Elements</a:t>
            </a:r>
            <a:r>
              <a:rPr lang="en-US" dirty="0">
                <a:sym typeface="Audiowide"/>
              </a:rPr>
              <a:t>: </a:t>
            </a:r>
          </a:p>
          <a:p>
            <a:pPr lvl="1"/>
            <a:r>
              <a:rPr lang="en-US" dirty="0">
                <a:sym typeface="Audiowide"/>
              </a:rPr>
              <a:t>Teamwork; Enthusiasm; Communication; Outreach; Funding Plan; Networking</a:t>
            </a:r>
          </a:p>
          <a:p>
            <a:r>
              <a:rPr lang="en-US" dirty="0">
                <a:sym typeface="Audiowide"/>
              </a:rPr>
              <a:t>DO NOT BE AFRAID TO REACH OUT!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373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78C3C6D-C5AD-E74C-9B62-298A1FAB5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5EB33-A504-F046-BA43-922C04618E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Team actively engages with the engineering community to help them understand FIRST, the FIRST Tech Challenge, and the team itself</a:t>
            </a:r>
          </a:p>
          <a:p>
            <a:pPr lvl="1"/>
            <a:r>
              <a:rPr lang="en-US" dirty="0">
                <a:sym typeface="Audiowide"/>
              </a:rPr>
              <a:t>Tours</a:t>
            </a:r>
          </a:p>
          <a:p>
            <a:pPr lvl="1"/>
            <a:r>
              <a:rPr lang="en-US" dirty="0">
                <a:sym typeface="Audiowide"/>
              </a:rPr>
              <a:t>Learning</a:t>
            </a:r>
          </a:p>
          <a:p>
            <a:pPr lvl="1"/>
            <a:r>
              <a:rPr lang="en-US" dirty="0">
                <a:sym typeface="Audiowide"/>
              </a:rPr>
              <a:t>Mentors</a:t>
            </a:r>
          </a:p>
          <a:p>
            <a:endParaRPr lang="en-US" dirty="0"/>
          </a:p>
        </p:txBody>
      </p:sp>
      <p:pic>
        <p:nvPicPr>
          <p:cNvPr id="4" name="Google Shape;250;g82e7c3472f_0_151">
            <a:extLst>
              <a:ext uri="{FF2B5EF4-FFF2-40B4-BE49-F238E27FC236}">
                <a16:creationId xmlns:a16="http://schemas.microsoft.com/office/drawing/2014/main" id="{CCB2C867-7165-AA4C-A73A-ED14D59BB00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3799" b="30475"/>
          <a:stretch/>
        </p:blipFill>
        <p:spPr>
          <a:xfrm>
            <a:off x="3230547" y="2616132"/>
            <a:ext cx="3296300" cy="11303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5" name="Google Shape;251;g82e7c3472f_0_151">
            <a:extLst>
              <a:ext uri="{FF2B5EF4-FFF2-40B4-BE49-F238E27FC236}">
                <a16:creationId xmlns:a16="http://schemas.microsoft.com/office/drawing/2014/main" id="{9D6BCFF0-BCF4-C94B-94C8-3FD044580F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329" b="13001"/>
          <a:stretch/>
        </p:blipFill>
        <p:spPr>
          <a:xfrm>
            <a:off x="3167131" y="4297409"/>
            <a:ext cx="2730847" cy="1631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087230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98B74-EADD-3548-820D-4F55BCA78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What is the difference?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C78EF-C36F-EE40-AAF9-6C37E4309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>
              <a:sym typeface="Audiowide"/>
            </a:endParaRPr>
          </a:p>
          <a:p>
            <a:pPr marL="114300" lvl="0" indent="0">
              <a:buNone/>
            </a:pPr>
            <a:r>
              <a:rPr lang="en-US" dirty="0">
                <a:sym typeface="Audiowide"/>
              </a:rPr>
              <a:t>The focus of the outreach:</a:t>
            </a:r>
          </a:p>
          <a:p>
            <a:pPr lvl="0"/>
            <a:endParaRPr lang="en-US" dirty="0">
              <a:sym typeface="Audiowide"/>
            </a:endParaRPr>
          </a:p>
          <a:p>
            <a:pPr marL="114300" lvl="0" indent="0" algn="ctr">
              <a:buNone/>
            </a:pPr>
            <a:r>
              <a:rPr lang="en-US" dirty="0">
                <a:sym typeface="Audiowide"/>
              </a:rPr>
              <a:t>Community and FIRST (MOTIVATE) </a:t>
            </a:r>
          </a:p>
          <a:p>
            <a:pPr marL="114300" lvl="0" indent="0" algn="ctr">
              <a:buNone/>
            </a:pPr>
            <a:r>
              <a:rPr lang="en-US" dirty="0">
                <a:sym typeface="Audiowide"/>
              </a:rPr>
              <a:t>vs </a:t>
            </a:r>
          </a:p>
          <a:p>
            <a:pPr marL="114300" lvl="0" indent="0" algn="ctr">
              <a:buNone/>
            </a:pPr>
            <a:r>
              <a:rPr lang="en-US" dirty="0">
                <a:sym typeface="Audiowide"/>
              </a:rPr>
              <a:t>Professional (CONNECT)</a:t>
            </a:r>
          </a:p>
          <a:p>
            <a:pPr marL="114300" lvl="0" indent="0" algn="ctr">
              <a:buNone/>
            </a:pPr>
            <a:endParaRPr lang="en-US" dirty="0">
              <a:sym typeface="Audiowid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709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03207-6832-5247-9C47-08E76D0B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7EBDC-AC9B-7542-94BB-32904827F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427514"/>
            <a:ext cx="8663940" cy="3851365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2800" b="1" u="sng" dirty="0">
                <a:sym typeface="Audiowide"/>
              </a:rPr>
              <a:t>Create a balance between types of outreach</a:t>
            </a:r>
          </a:p>
          <a:p>
            <a:pPr marL="114300" indent="0" algn="ctr">
              <a:buNone/>
            </a:pP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2555670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F7BC-644C-8946-8859-C069C7D1D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32EDF-05E4-124C-AACA-8ABCBA3087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This lesson was written by The Bionic Tigers 10464 for </a:t>
            </a:r>
            <a:r>
              <a:rPr lang="en-US" dirty="0" err="1"/>
              <a:t>FTCTutorials.com</a:t>
            </a:r>
            <a:endParaRPr lang="en-US" dirty="0"/>
          </a:p>
          <a:p>
            <a:pPr lvl="0"/>
            <a:r>
              <a:rPr lang="en-US" dirty="0"/>
              <a:t>You can contact the author at: </a:t>
            </a:r>
          </a:p>
          <a:p>
            <a:pPr lvl="1"/>
            <a:r>
              <a:rPr lang="en-US" dirty="0">
                <a:sym typeface="Audiowide"/>
              </a:rPr>
              <a:t>Website:</a:t>
            </a:r>
          </a:p>
          <a:p>
            <a:pPr lvl="2"/>
            <a:r>
              <a:rPr lang="en-US" dirty="0">
                <a:sym typeface="Audiowide"/>
                <a:hlinkClick r:id="rId2"/>
              </a:rPr>
              <a:t>http://lovelandrobotics.com/team10464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Twitter:</a:t>
            </a:r>
          </a:p>
          <a:p>
            <a:pPr lvl="2"/>
            <a:r>
              <a:rPr lang="en-US" dirty="0">
                <a:sym typeface="Cambria"/>
              </a:rPr>
              <a:t>@</a:t>
            </a:r>
            <a:r>
              <a:rPr lang="en-US" dirty="0" err="1">
                <a:sym typeface="Audiowide"/>
              </a:rPr>
              <a:t>BionicTigersFTC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Email:</a:t>
            </a:r>
          </a:p>
          <a:p>
            <a:pPr lvl="2"/>
            <a:r>
              <a:rPr lang="en-US" dirty="0">
                <a:sym typeface="Audiowide"/>
                <a:hlinkClick r:id="rId3"/>
              </a:rPr>
              <a:t>BionicTigers10464</a:t>
            </a:r>
            <a:r>
              <a:rPr lang="en-US" dirty="0">
                <a:sym typeface="Cambria"/>
                <a:hlinkClick r:id="rId3"/>
              </a:rPr>
              <a:t>@</a:t>
            </a:r>
            <a:r>
              <a:rPr lang="en-US" dirty="0">
                <a:sym typeface="Audiowide"/>
                <a:hlinkClick r:id="rId3"/>
              </a:rPr>
              <a:t>gmail.com</a:t>
            </a:r>
            <a:endParaRPr lang="en-US" dirty="0">
              <a:sym typeface="Audiowide"/>
            </a:endParaRPr>
          </a:p>
          <a:p>
            <a:pPr lvl="0"/>
            <a:r>
              <a:rPr lang="en-US" dirty="0"/>
              <a:t>More lessons for FIRST Tech Challenge are available at </a:t>
            </a:r>
            <a:r>
              <a:rPr lang="en-US" dirty="0" err="1"/>
              <a:t>www.FTCtutorials.com</a:t>
            </a:r>
            <a:endParaRPr lang="en-US" dirty="0"/>
          </a:p>
          <a:p>
            <a:endParaRPr lang="en-US" dirty="0"/>
          </a:p>
        </p:txBody>
      </p:sp>
      <p:sp>
        <p:nvSpPr>
          <p:cNvPr id="10" name="Google Shape;177;p2">
            <a:extLst>
              <a:ext uri="{FF2B5EF4-FFF2-40B4-BE49-F238E27FC236}">
                <a16:creationId xmlns:a16="http://schemas.microsoft.com/office/drawing/2014/main" id="{595FAB39-A8AD-054E-814C-FC9F25AFAC91}"/>
              </a:ext>
            </a:extLst>
          </p:cNvPr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-US" dirty="0">
                <a:latin typeface="+mn-lt"/>
              </a:rPr>
              <a:t>Copyright 2020 </a:t>
            </a:r>
            <a:r>
              <a:rPr lang="en-US" dirty="0" err="1">
                <a:latin typeface="+mn-lt"/>
              </a:rPr>
              <a:t>FTCTutorials.com</a:t>
            </a:r>
            <a:r>
              <a:rPr lang="en-US" dirty="0">
                <a:latin typeface="+mn-lt"/>
              </a:rPr>
              <a:t> (Last edit 4/1/2020)</a:t>
            </a:r>
          </a:p>
        </p:txBody>
      </p:sp>
      <p:pic>
        <p:nvPicPr>
          <p:cNvPr id="5" name="Google Shape;180;p2">
            <a:extLst>
              <a:ext uri="{FF2B5EF4-FFF2-40B4-BE49-F238E27FC236}">
                <a16:creationId xmlns:a16="http://schemas.microsoft.com/office/drawing/2014/main" id="{C8454D44-92E8-DE45-B737-9EE8FB392DB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4907" b="27729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79;p2" descr="Creative Commons License">
            <a:hlinkClick r:id="rId5"/>
            <a:extLst>
              <a:ext uri="{FF2B5EF4-FFF2-40B4-BE49-F238E27FC236}">
                <a16:creationId xmlns:a16="http://schemas.microsoft.com/office/drawing/2014/main" id="{DAE9B576-4B3B-8F4C-BA11-1D09E9F4FBC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4901" y="5826886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30AC2B1-E4B7-544C-A26E-DEF9D4F3AAD5}"/>
              </a:ext>
            </a:extLst>
          </p:cNvPr>
          <p:cNvSpPr/>
          <p:nvPr/>
        </p:nvSpPr>
        <p:spPr>
          <a:xfrm>
            <a:off x="1530707" y="577878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This work is licensed under a</a:t>
            </a:r>
            <a:endParaRPr lang="en-US" dirty="0">
              <a:solidFill>
                <a:srgbClr val="000000"/>
              </a:solidFill>
              <a:ea typeface="Arial"/>
              <a:cs typeface="Arial"/>
            </a:endParaRPr>
          </a:p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 </a:t>
            </a:r>
            <a:r>
              <a:rPr lang="en-US" u="sng" dirty="0">
                <a:solidFill>
                  <a:srgbClr val="4374B7"/>
                </a:solidFill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dirty="0">
                <a:solidFill>
                  <a:schemeClr val="dk1"/>
                </a:solidFill>
                <a:ea typeface="Arial"/>
                <a:cs typeface="Arial"/>
              </a:rPr>
              <a:t> </a:t>
            </a:r>
            <a:endParaRPr lang="en-US" sz="1800" dirty="0">
              <a:solidFill>
                <a:srgbClr val="4374B7"/>
              </a:solidFill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91669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82C6C1-0B49-E349-A052-A378E6EA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Outreach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088C1E-06BA-CC44-B0E2-00AD2C5AFB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Google Shape;114;g82cd9e6bf7_0_87">
            <a:extLst>
              <a:ext uri="{FF2B5EF4-FFF2-40B4-BE49-F238E27FC236}">
                <a16:creationId xmlns:a16="http://schemas.microsoft.com/office/drawing/2014/main" id="{099D75CE-7A4F-C84D-97D7-26256370F69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3810" b="38239"/>
          <a:stretch/>
        </p:blipFill>
        <p:spPr>
          <a:xfrm>
            <a:off x="25674" y="4279392"/>
            <a:ext cx="7403834" cy="188192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7" name="Google Shape;115;g82cd9e6bf7_0_87">
            <a:extLst>
              <a:ext uri="{FF2B5EF4-FFF2-40B4-BE49-F238E27FC236}">
                <a16:creationId xmlns:a16="http://schemas.microsoft.com/office/drawing/2014/main" id="{04000123-0DC3-9F45-87D7-D0D61B0EB888}"/>
              </a:ext>
            </a:extLst>
          </p:cNvPr>
          <p:cNvSpPr txBox="1"/>
          <p:nvPr/>
        </p:nvSpPr>
        <p:spPr>
          <a:xfrm>
            <a:off x="5510100" y="6315950"/>
            <a:ext cx="36339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Core Values: Impact, Inclusion, Fun</a:t>
            </a:r>
            <a:endParaRPr sz="1400" b="0" i="0" u="none" strike="noStrike" cap="none" dirty="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  <p:extLst>
      <p:ext uri="{BB962C8B-B14F-4D97-AF65-F5344CB8AC3E}">
        <p14:creationId xmlns:p14="http://schemas.microsoft.com/office/powerpoint/2010/main" val="3227857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AF70A-360E-6D4B-9C01-8DEE797EB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Three Main Types of Outreach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EFEEE-20B4-4A41-85EA-591053EEF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242457"/>
            <a:ext cx="8663940" cy="4036422"/>
          </a:xfrm>
        </p:spPr>
        <p:txBody>
          <a:bodyPr/>
          <a:lstStyle/>
          <a:p>
            <a:pPr lvl="0"/>
            <a:r>
              <a:rPr lang="en-US" dirty="0">
                <a:sym typeface="Audiowide"/>
              </a:rPr>
              <a:t>Professional - Connect</a:t>
            </a:r>
          </a:p>
          <a:p>
            <a:pPr lvl="0"/>
            <a:r>
              <a:rPr lang="en-US" dirty="0">
                <a:sym typeface="Audiowide"/>
              </a:rPr>
              <a:t>Community - Motivate</a:t>
            </a:r>
          </a:p>
          <a:p>
            <a:pPr lvl="0"/>
            <a:r>
              <a:rPr lang="en-US" dirty="0">
                <a:sym typeface="Audiowide"/>
              </a:rPr>
              <a:t>FIRST - Motivate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95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B9D31-01C1-EF43-A455-FE97B324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Motivate Award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448B26-B6C4-8740-B09E-DC845EC6C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F962D-29FE-1947-B236-CA97A2B9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Definition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0CBFF-EB5B-F04B-BB06-0901D6FF5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2088" y="1782623"/>
            <a:ext cx="2562587" cy="4917080"/>
          </a:xfrm>
        </p:spPr>
        <p:txBody>
          <a:bodyPr/>
          <a:lstStyle/>
          <a:p>
            <a:r>
              <a:rPr lang="en-US" dirty="0">
                <a:sym typeface="Audiowide"/>
              </a:rPr>
              <a:t>Gracious Professionalism</a:t>
            </a:r>
          </a:p>
          <a:p>
            <a:r>
              <a:rPr lang="en-US" dirty="0">
                <a:sym typeface="Audiowide"/>
              </a:rPr>
              <a:t>Engineering Notebook</a:t>
            </a:r>
          </a:p>
          <a:p>
            <a:r>
              <a:rPr lang="en-US" dirty="0">
                <a:sym typeface="Audiowide"/>
              </a:rPr>
              <a:t>FIRST Ambassador</a:t>
            </a:r>
          </a:p>
          <a:p>
            <a:r>
              <a:rPr lang="en-US" dirty="0">
                <a:sym typeface="Audiowide"/>
              </a:rPr>
              <a:t>Outreach</a:t>
            </a:r>
          </a:p>
          <a:p>
            <a:r>
              <a:rPr lang="en-US" dirty="0">
                <a:sym typeface="Audiowide"/>
              </a:rPr>
              <a:t>Contribution</a:t>
            </a:r>
          </a:p>
          <a:p>
            <a:r>
              <a:rPr lang="en-US" dirty="0">
                <a:sym typeface="Audiowide"/>
              </a:rPr>
              <a:t>Presentation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642D5C-FA75-3B46-869F-06F7C8AA5967}"/>
              </a:ext>
            </a:extLst>
          </p:cNvPr>
          <p:cNvGrpSpPr/>
          <p:nvPr/>
        </p:nvGrpSpPr>
        <p:grpSpPr>
          <a:xfrm>
            <a:off x="2530499" y="1782623"/>
            <a:ext cx="6622871" cy="4242553"/>
            <a:chOff x="2340528" y="1497400"/>
            <a:chExt cx="6803596" cy="4358324"/>
          </a:xfrm>
        </p:grpSpPr>
        <p:pic>
          <p:nvPicPr>
            <p:cNvPr id="4" name="Google Shape;136;g82e7c3472f_0_14">
              <a:extLst>
                <a:ext uri="{FF2B5EF4-FFF2-40B4-BE49-F238E27FC236}">
                  <a16:creationId xmlns:a16="http://schemas.microsoft.com/office/drawing/2014/main" id="{EC687B49-4571-664A-856F-2554C6F7667D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219" t="1312" r="911"/>
            <a:stretch/>
          </p:blipFill>
          <p:spPr>
            <a:xfrm>
              <a:off x="2340528" y="1497400"/>
              <a:ext cx="6803596" cy="4358324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5" name="Google Shape;143;g82e7c3472f_0_14">
              <a:extLst>
                <a:ext uri="{FF2B5EF4-FFF2-40B4-BE49-F238E27FC236}">
                  <a16:creationId xmlns:a16="http://schemas.microsoft.com/office/drawing/2014/main" id="{D6242E05-66B8-8E4A-A0AE-670BE0E4B067}"/>
                </a:ext>
              </a:extLst>
            </p:cNvPr>
            <p:cNvSpPr/>
            <p:nvPr/>
          </p:nvSpPr>
          <p:spPr>
            <a:xfrm>
              <a:off x="2427513" y="1692576"/>
              <a:ext cx="3264511" cy="1900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" name="Google Shape;144;g82e7c3472f_0_14">
            <a:extLst>
              <a:ext uri="{FF2B5EF4-FFF2-40B4-BE49-F238E27FC236}">
                <a16:creationId xmlns:a16="http://schemas.microsoft.com/office/drawing/2014/main" id="{6ABEBE55-3757-D34F-8CAC-3E4889990108}"/>
              </a:ext>
            </a:extLst>
          </p:cNvPr>
          <p:cNvSpPr txBox="1"/>
          <p:nvPr/>
        </p:nvSpPr>
        <p:spPr>
          <a:xfrm>
            <a:off x="2757728" y="2089526"/>
            <a:ext cx="2974200" cy="3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This team embraces the culture of </a:t>
            </a:r>
            <a:r>
              <a:rPr lang="en-US" sz="1400" b="1" i="1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and clearly shows what it means to be a Team. This judged award celebrates the Team that represents the essence of the </a:t>
            </a:r>
            <a:r>
              <a:rPr lang="en-US" sz="1400" b="1" i="1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Tech Challenge competition through Team building, Team spirit and displayed enthusiasm. This is a Team who makes a collective effort to make </a:t>
            </a:r>
            <a:r>
              <a:rPr lang="en-US" sz="1400" b="1" i="1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known throughout their school and community, and sparks others to embrace the culture of </a:t>
            </a:r>
            <a:r>
              <a:rPr lang="en-US" sz="1400" b="1" i="1" u="none" strike="noStrike" cap="none" dirty="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FIRST. </a:t>
            </a:r>
            <a:endParaRPr sz="1400" b="1" i="1" u="none" strike="noStrike" cap="none" dirty="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" name="Google Shape;145;g82e7c3472f_0_14">
            <a:extLst>
              <a:ext uri="{FF2B5EF4-FFF2-40B4-BE49-F238E27FC236}">
                <a16:creationId xmlns:a16="http://schemas.microsoft.com/office/drawing/2014/main" id="{AE71676E-DEF7-B54A-BD6B-32669D684DF9}"/>
              </a:ext>
            </a:extLst>
          </p:cNvPr>
          <p:cNvSpPr/>
          <p:nvPr/>
        </p:nvSpPr>
        <p:spPr>
          <a:xfrm>
            <a:off x="2566626" y="1495551"/>
            <a:ext cx="6577374" cy="470700"/>
          </a:xfrm>
          <a:prstGeom prst="rect">
            <a:avLst/>
          </a:prstGeom>
          <a:solidFill>
            <a:srgbClr val="F46524"/>
          </a:solidFill>
          <a:ln w="9525" cap="flat" cmpd="sng">
            <a:solidFill>
              <a:srgbClr val="F4652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Motivate Award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3092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596C6-AF4E-D647-BFC1-67BF1F2C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ym typeface="Audiowide"/>
              </a:rPr>
              <a:t>Woodie Flowers, Distinguished Advisor to FIRST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D3B4CF-3320-0B4B-8DB5-E2FDE269A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92338" y="1249680"/>
            <a:ext cx="5830682" cy="5029199"/>
          </a:xfrm>
        </p:spPr>
        <p:txBody>
          <a:bodyPr/>
          <a:lstStyle/>
          <a:p>
            <a:r>
              <a:rPr lang="en-US" dirty="0">
                <a:sym typeface="Audiowide"/>
              </a:rPr>
              <a:t>Teams show respect and Gracious Professionalism® to everyone they meet at a FIRST Tech Challenge event.</a:t>
            </a:r>
          </a:p>
          <a:p>
            <a:pPr lvl="0"/>
            <a:r>
              <a:rPr lang="en-US" dirty="0">
                <a:sym typeface="Audiowide"/>
              </a:rPr>
              <a:t>What is Gracious Professionalism®? </a:t>
            </a:r>
          </a:p>
          <a:p>
            <a:pPr lvl="1"/>
            <a:r>
              <a:rPr lang="en-US" dirty="0">
                <a:sym typeface="Audiowide"/>
              </a:rPr>
              <a:t>Understanding that this is a learning experience for everyone and supporting one another</a:t>
            </a:r>
          </a:p>
          <a:p>
            <a:pPr lvl="1"/>
            <a:r>
              <a:rPr lang="en-US" dirty="0">
                <a:sym typeface="Audiowide"/>
              </a:rPr>
              <a:t>What does “everyone” mean?</a:t>
            </a:r>
          </a:p>
          <a:p>
            <a:pPr lvl="0"/>
            <a:r>
              <a:rPr lang="en-US" dirty="0">
                <a:sym typeface="Audiowide"/>
              </a:rPr>
              <a:t>The idea is that:</a:t>
            </a:r>
          </a:p>
          <a:p>
            <a:pPr lvl="1"/>
            <a:r>
              <a:rPr lang="en-US" dirty="0">
                <a:sym typeface="Audiowide"/>
              </a:rPr>
              <a:t>Every team against the game, not team vs team</a:t>
            </a:r>
          </a:p>
          <a:p>
            <a:pPr lvl="1"/>
            <a:r>
              <a:rPr lang="en-US" dirty="0">
                <a:sym typeface="Audiowide"/>
              </a:rPr>
              <a:t>Be supportive of each other and help each other out</a:t>
            </a:r>
          </a:p>
          <a:p>
            <a:endParaRPr lang="en-US" dirty="0"/>
          </a:p>
        </p:txBody>
      </p:sp>
      <p:pic>
        <p:nvPicPr>
          <p:cNvPr id="4" name="Google Shape;154;g82e7c3472f_0_32">
            <a:extLst>
              <a:ext uri="{FF2B5EF4-FFF2-40B4-BE49-F238E27FC236}">
                <a16:creationId xmlns:a16="http://schemas.microsoft.com/office/drawing/2014/main" id="{0383C73F-2A1A-8444-B287-0B9F6C9AD81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0843"/>
          <a:stretch/>
        </p:blipFill>
        <p:spPr>
          <a:xfrm>
            <a:off x="159263" y="1327059"/>
            <a:ext cx="2933075" cy="516242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8180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CE77B37-700C-7340-9354-2B7EC4043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C4C00-55C7-2B4E-A7C4-B8260B0DC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5368834" cy="5029199"/>
          </a:xfrm>
        </p:spPr>
        <p:txBody>
          <a:bodyPr/>
          <a:lstStyle/>
          <a:p>
            <a:pPr lvl="0"/>
            <a:r>
              <a:rPr lang="en-US" dirty="0">
                <a:sym typeface="Audiowide"/>
              </a:rPr>
              <a:t>Teams must submit an Engineering Notebook. </a:t>
            </a:r>
          </a:p>
          <a:p>
            <a:pPr lvl="1"/>
            <a:r>
              <a:rPr lang="en-US" dirty="0">
                <a:sym typeface="Audiowide"/>
              </a:rPr>
              <a:t>Clear documentation</a:t>
            </a:r>
          </a:p>
          <a:p>
            <a:pPr lvl="1"/>
            <a:r>
              <a:rPr lang="en-US" dirty="0">
                <a:sym typeface="Audiowide"/>
              </a:rPr>
              <a:t>Include visuals</a:t>
            </a:r>
          </a:p>
          <a:p>
            <a:pPr lvl="1"/>
            <a:r>
              <a:rPr lang="en-US" dirty="0">
                <a:sym typeface="Audiowide"/>
              </a:rPr>
              <a:t>Record stats </a:t>
            </a:r>
          </a:p>
          <a:p>
            <a:pPr lvl="0"/>
            <a:r>
              <a:rPr lang="en-US" dirty="0">
                <a:sym typeface="Audiowide"/>
              </a:rPr>
              <a:t>The Engineering notebook must include a Business or Strategic plan that identifies their future goals and the steps they will take to reach those goals. </a:t>
            </a:r>
          </a:p>
          <a:p>
            <a:pPr lvl="1"/>
            <a:r>
              <a:rPr lang="en-US" dirty="0">
                <a:sym typeface="Audiowide"/>
              </a:rPr>
              <a:t>The plan could include fundraising goals, sustainability goals, timelines, outreach, and community service goals</a:t>
            </a:r>
          </a:p>
          <a:p>
            <a:endParaRPr lang="en-US" dirty="0"/>
          </a:p>
        </p:txBody>
      </p:sp>
      <p:pic>
        <p:nvPicPr>
          <p:cNvPr id="4" name="Google Shape;163;g82e7c3472f_0_44">
            <a:extLst>
              <a:ext uri="{FF2B5EF4-FFF2-40B4-BE49-F238E27FC236}">
                <a16:creationId xmlns:a16="http://schemas.microsoft.com/office/drawing/2014/main" id="{B84F49F2-5509-CA41-AFB0-AEE3F7B0A32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57682" y="1237813"/>
            <a:ext cx="3031768" cy="468420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760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8027-DF9B-6D47-8E07-BFE2E05FE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Examples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7F0424-793D-2047-AF6D-B69615EADA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oogle Shape;170;g82e7c3472f_0_50">
            <a:extLst>
              <a:ext uri="{FF2B5EF4-FFF2-40B4-BE49-F238E27FC236}">
                <a16:creationId xmlns:a16="http://schemas.microsoft.com/office/drawing/2014/main" id="{07347E78-4537-064E-BD27-E15E561D69B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43775" y="1391200"/>
            <a:ext cx="2820200" cy="38457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5" name="Google Shape;171;g82e7c3472f_0_50">
            <a:extLst>
              <a:ext uri="{FF2B5EF4-FFF2-40B4-BE49-F238E27FC236}">
                <a16:creationId xmlns:a16="http://schemas.microsoft.com/office/drawing/2014/main" id="{47B39CAF-43AE-054E-A403-79D9C563B4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9575" y="1938050"/>
            <a:ext cx="5429077" cy="25187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564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876EA-B345-604C-9D17-5A89A73CE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ym typeface="Audiowide"/>
              </a:rPr>
              <a:t>Team is an ambassador for FIRST programs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2648B-9CB3-154C-BF31-196F55E88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714031"/>
            <a:ext cx="3566104" cy="456484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ym typeface="Audiowide"/>
              </a:rPr>
              <a:t>An Ambassador means that you are the in between of your community and FIRST Robotics.</a:t>
            </a:r>
          </a:p>
          <a:p>
            <a:r>
              <a:rPr lang="en-US" dirty="0">
                <a:sym typeface="Audiowide"/>
              </a:rPr>
              <a:t>Presence in your community</a:t>
            </a:r>
          </a:p>
          <a:p>
            <a:pPr lvl="1"/>
            <a:r>
              <a:rPr lang="en-US" dirty="0">
                <a:sym typeface="Audiowide"/>
              </a:rPr>
              <a:t>Make it loud</a:t>
            </a:r>
          </a:p>
          <a:p>
            <a:pPr lvl="1"/>
            <a:r>
              <a:rPr lang="en-US" dirty="0">
                <a:sym typeface="Audiowide"/>
              </a:rPr>
              <a:t>Share your passion</a:t>
            </a:r>
          </a:p>
          <a:p>
            <a:pPr lvl="1"/>
            <a:r>
              <a:rPr lang="en-US" dirty="0">
                <a:sym typeface="Audiowide"/>
              </a:rPr>
              <a:t>Example: We tweet back and forth with our school faculty to share how active we are</a:t>
            </a:r>
          </a:p>
        </p:txBody>
      </p:sp>
      <p:pic>
        <p:nvPicPr>
          <p:cNvPr id="6" name="Google Shape;178;g82e7c3472f_0_56">
            <a:extLst>
              <a:ext uri="{FF2B5EF4-FFF2-40B4-BE49-F238E27FC236}">
                <a16:creationId xmlns:a16="http://schemas.microsoft.com/office/drawing/2014/main" id="{6C881697-C77F-D348-AB81-B0EEAB27EE6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75103" y="1714031"/>
            <a:ext cx="1907006" cy="290537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7" name="Google Shape;179;g82e7c3472f_0_56">
            <a:extLst>
              <a:ext uri="{FF2B5EF4-FFF2-40B4-BE49-F238E27FC236}">
                <a16:creationId xmlns:a16="http://schemas.microsoft.com/office/drawing/2014/main" id="{F6C22058-DD18-C041-9DEC-6CD5997263C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2016" y="1432106"/>
            <a:ext cx="2254590" cy="16909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pic>
        <p:nvPicPr>
          <p:cNvPr id="8" name="Google Shape;180;g82e7c3472f_0_56">
            <a:extLst>
              <a:ext uri="{FF2B5EF4-FFF2-40B4-BE49-F238E27FC236}">
                <a16:creationId xmlns:a16="http://schemas.microsoft.com/office/drawing/2014/main" id="{3FB7A56D-794C-FB4C-AB87-3D3D741C218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2028" y="3917382"/>
            <a:ext cx="2254575" cy="169093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3109657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623</Words>
  <Application>Microsoft Macintosh PowerPoint</Application>
  <PresentationFormat>On-screen Show (4:3)</PresentationFormat>
  <Paragraphs>102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EB Garamond</vt:lpstr>
      <vt:lpstr>Century Gothic</vt:lpstr>
      <vt:lpstr>Abril Fatface</vt:lpstr>
      <vt:lpstr>Audiowide</vt:lpstr>
      <vt:lpstr>Calibri</vt:lpstr>
      <vt:lpstr>BrushVTI</vt:lpstr>
      <vt:lpstr>Outreach Awards</vt:lpstr>
      <vt:lpstr>Outreach</vt:lpstr>
      <vt:lpstr>Three Main Types of Outreach</vt:lpstr>
      <vt:lpstr>Motivate Award</vt:lpstr>
      <vt:lpstr>Definition</vt:lpstr>
      <vt:lpstr>Woodie Flowers, Distinguished Advisor to FIRST</vt:lpstr>
      <vt:lpstr>PowerPoint Presentation</vt:lpstr>
      <vt:lpstr>Examples</vt:lpstr>
      <vt:lpstr>Team is an ambassador for FIRST programs</vt:lpstr>
      <vt:lpstr>Team is an ambassador for FIRST programs</vt:lpstr>
      <vt:lpstr>PowerPoint Presentation</vt:lpstr>
      <vt:lpstr>PowerPoint Presentation</vt:lpstr>
      <vt:lpstr>Connect Award</vt:lpstr>
      <vt:lpstr>Definition</vt:lpstr>
      <vt:lpstr>PowerPoint Presentation</vt:lpstr>
      <vt:lpstr>PowerPoint Presentation</vt:lpstr>
      <vt:lpstr>What is the difference?</vt:lpstr>
      <vt:lpstr>Summary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Outreach Awards</dc:title>
  <dc:creator>Srinivasan Seshan</dc:creator>
  <cp:lastModifiedBy>Srinivasan Seshan</cp:lastModifiedBy>
  <cp:revision>5</cp:revision>
  <dcterms:created xsi:type="dcterms:W3CDTF">2020-03-03T17:05:41Z</dcterms:created>
  <dcterms:modified xsi:type="dcterms:W3CDTF">2020-04-05T17:18:37Z</dcterms:modified>
</cp:coreProperties>
</file>